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7" r:id="rId14"/>
    <p:sldId id="318"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28" r:id="rId30"/>
    <p:sldId id="329" r:id="rId31"/>
    <p:sldId id="324" r:id="rId32"/>
    <p:sldId id="325" r:id="rId33"/>
    <p:sldId id="284" r:id="rId34"/>
    <p:sldId id="303" r:id="rId35"/>
    <p:sldId id="30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1" autoAdjust="0"/>
    <p:restoredTop sz="68681" autoAdjust="0"/>
  </p:normalViewPr>
  <p:slideViewPr>
    <p:cSldViewPr>
      <p:cViewPr varScale="1">
        <p:scale>
          <a:sx n="59" d="100"/>
          <a:sy n="59" d="100"/>
        </p:scale>
        <p:origin x="264" y="78"/>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02/06/2014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Intel Pentium (1993) was the first widely available SMP processors in the x86</a:t>
            </a:r>
            <a:r>
              <a:rPr lang="en-GB" baseline="0" dirty="0" smtClean="0"/>
              <a:t> world,</a:t>
            </a:r>
          </a:p>
          <a:p>
            <a:r>
              <a:rPr lang="en-GB" baseline="0" dirty="0" smtClean="0"/>
              <a:t>http://en.wikipedia.org/wiki/Symmetric_multiprocessing#Entry-level_systems </a:t>
            </a:r>
          </a:p>
          <a:p>
            <a:endParaRPr lang="en-GB" baseline="0" dirty="0" smtClean="0"/>
          </a:p>
          <a:p>
            <a:r>
              <a:rPr lang="en-GB" baseline="0" dirty="0" smtClean="0"/>
              <a:t>Knights Landing – 72 core Atom CPU, http://www.realworldtech.com/knights-landing-details/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Shared state in .NET surfaces through such items as the lock/unlock keywords, storing data in thread local storage, as well as synchronization objects to co-ordinate with a UI.</a:t>
            </a:r>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.NET 1.0 – </a:t>
            </a:r>
            <a:r>
              <a:rPr lang="en-GB" baseline="0" dirty="0" err="1" smtClean="0"/>
              <a:t>ThreadPool</a:t>
            </a:r>
            <a:endParaRPr lang="en-GB" baseline="0" dirty="0" smtClean="0"/>
          </a:p>
          <a:p>
            <a:r>
              <a:rPr lang="en-GB" baseline="0" dirty="0" smtClean="0"/>
              <a:t>.NET 2.0 – </a:t>
            </a:r>
            <a:r>
              <a:rPr lang="en-GB" baseline="0" dirty="0" err="1" smtClean="0"/>
              <a:t>SynchronizationContext</a:t>
            </a:r>
            <a:r>
              <a:rPr lang="en-GB" baseline="0" dirty="0" smtClean="0"/>
              <a:t> meant we could marshal information between a UI and background threads</a:t>
            </a:r>
          </a:p>
          <a:p>
            <a:r>
              <a:rPr lang="en-GB" baseline="0" dirty="0" smtClean="0"/>
              <a:t>.NET 4.0 – The TPL arrives, with </a:t>
            </a:r>
            <a:r>
              <a:rPr lang="en-GB" baseline="0" dirty="0" err="1" smtClean="0"/>
              <a:t>System.Collections.Concurrent</a:t>
            </a:r>
            <a:r>
              <a:rPr lang="en-GB" baseline="0" dirty="0" smtClean="0"/>
              <a:t> to provide thread-safe data structures and underneath the thread pool queue architecture was completely overhauled.</a:t>
            </a:r>
          </a:p>
          <a:p>
            <a:r>
              <a:rPr lang="en-GB" baseline="0" dirty="0" smtClean="0"/>
              <a:t>.NET 4.5 – </a:t>
            </a:r>
            <a:r>
              <a:rPr lang="en-GB" baseline="0" dirty="0" err="1" smtClean="0"/>
              <a:t>async</a:t>
            </a:r>
            <a:r>
              <a:rPr lang="en-GB" baseline="0" dirty="0" smtClean="0"/>
              <a:t> … await – a good solution for responsive designs, and I/O bound operations, but it really is thread sharing, rather than true multi-threading.  The aim of </a:t>
            </a:r>
            <a:r>
              <a:rPr lang="en-GB" baseline="0" dirty="0" err="1" smtClean="0"/>
              <a:t>async</a:t>
            </a:r>
            <a:r>
              <a:rPr lang="en-GB" baseline="0" dirty="0" smtClean="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No Dataflow pixie dust. </a:t>
            </a:r>
            <a:r>
              <a:rPr lang="en-GB" b="1" baseline="0" dirty="0" smtClean="0"/>
              <a:t>(Snippet 1.1)</a:t>
            </a:r>
          </a:p>
          <a:p>
            <a:pPr marL="228600" indent="-228600">
              <a:buAutoNum type="arabicParenR"/>
            </a:pPr>
            <a:endParaRPr lang="en-GB" baseline="0" dirty="0" smtClean="0"/>
          </a:p>
          <a:p>
            <a:pPr marL="228600" indent="-228600">
              <a:buAutoNum type="arabicParenR"/>
            </a:pPr>
            <a:r>
              <a:rPr lang="en-GB" baseline="0" dirty="0" smtClean="0"/>
              <a:t>Let’s add some Dataflow logic – a single </a:t>
            </a:r>
            <a:r>
              <a:rPr lang="en-GB" baseline="0" dirty="0" err="1" smtClean="0"/>
              <a:t>ActionBlock</a:t>
            </a:r>
            <a:r>
              <a:rPr lang="en-GB" baseline="0" dirty="0" smtClean="0"/>
              <a:t> replacing operation, same speed.  Add thread IDs.</a:t>
            </a:r>
          </a:p>
          <a:p>
            <a:pPr marL="228600" indent="-228600">
              <a:buAutoNum type="arabicParenR"/>
            </a:pPr>
            <a:endParaRPr lang="en-GB"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smtClean="0"/>
              <a:t>Let’s add </a:t>
            </a:r>
            <a:r>
              <a:rPr lang="en-GB" sz="1200" kern="1200" dirty="0" err="1" smtClean="0">
                <a:solidFill>
                  <a:schemeClr val="tx1"/>
                </a:solidFill>
                <a:latin typeface="+mn-lt"/>
                <a:ea typeface="+mn-ea"/>
                <a:cs typeface="+mn-cs"/>
              </a:rPr>
              <a:t>ExecutionDataflowBlockOptions</a:t>
            </a:r>
            <a:r>
              <a:rPr lang="en-GB" sz="1200" kern="1200" dirty="0" smtClean="0">
                <a:solidFill>
                  <a:schemeClr val="tx1"/>
                </a:solidFill>
                <a:latin typeface="+mn-lt"/>
                <a:ea typeface="+mn-ea"/>
                <a:cs typeface="+mn-cs"/>
              </a:rPr>
              <a:t> with </a:t>
            </a:r>
            <a:r>
              <a:rPr lang="en-GB" sz="1200" kern="1200" dirty="0" err="1" smtClean="0">
                <a:solidFill>
                  <a:schemeClr val="tx1"/>
                </a:solidFill>
                <a:latin typeface="+mn-lt"/>
                <a:ea typeface="+mn-ea"/>
                <a:cs typeface="+mn-cs"/>
              </a:rPr>
              <a:t>MaxDegreeOfParallelism</a:t>
            </a:r>
            <a:r>
              <a:rPr lang="en-GB" sz="1200" kern="1200" dirty="0" smtClean="0">
                <a:solidFill>
                  <a:schemeClr val="tx1"/>
                </a:solidFill>
                <a:latin typeface="+mn-lt"/>
                <a:ea typeface="+mn-ea"/>
                <a:cs typeface="+mn-cs"/>
              </a:rPr>
              <a:t> of 4 – now we have multi threaded operation. Thread IDs clearly show thread reuse from thread pool. </a:t>
            </a:r>
            <a:r>
              <a:rPr lang="en-GB" b="1" baseline="0" dirty="0" smtClean="0"/>
              <a:t>(Snippet 1.2)</a:t>
            </a:r>
          </a:p>
          <a:p>
            <a:pPr marL="228600" indent="-228600">
              <a:buAutoNum type="arabicParenR"/>
            </a:pPr>
            <a:endParaRPr lang="en-GB" baseline="0" dirty="0" smtClean="0"/>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Take the MD5 example and separate the calculation (</a:t>
            </a:r>
            <a:r>
              <a:rPr lang="en-GB" baseline="0" dirty="0" err="1" smtClean="0"/>
              <a:t>TransformBlock</a:t>
            </a:r>
            <a:r>
              <a:rPr lang="en-GB" baseline="0" dirty="0" smtClean="0"/>
              <a:t>) from the console output (</a:t>
            </a:r>
            <a:r>
              <a:rPr lang="en-GB" baseline="0" dirty="0" err="1" smtClean="0"/>
              <a:t>ActionBlock</a:t>
            </a:r>
            <a:r>
              <a:rPr lang="en-GB" baseline="0" dirty="0" smtClean="0"/>
              <a:t>).  Need to link the items together, and we can also reduce the concurrency in the </a:t>
            </a:r>
            <a:r>
              <a:rPr lang="en-GB" baseline="0" dirty="0" err="1" smtClean="0"/>
              <a:t>ActionBlock</a:t>
            </a:r>
            <a:r>
              <a:rPr lang="en-GB" baseline="0" dirty="0" smtClean="0"/>
              <a:t>. </a:t>
            </a:r>
            <a:r>
              <a:rPr lang="en-GB" b="1" baseline="0" dirty="0" smtClean="0"/>
              <a:t>(Snippet 1.3)</a:t>
            </a:r>
            <a:endParaRPr lang="en-GB" baseline="0" dirty="0" smtClean="0"/>
          </a:p>
          <a:p>
            <a:pPr marL="228600" indent="-228600">
              <a:buAutoNum type="arabicParenR"/>
            </a:pPr>
            <a:endParaRPr lang="en-GB" baseline="0" dirty="0" smtClean="0"/>
          </a:p>
          <a:p>
            <a:pPr marL="228600" indent="-228600">
              <a:buAutoNum type="arabicParenR"/>
            </a:pPr>
            <a:r>
              <a:rPr lang="en-GB" baseline="0" dirty="0" smtClean="0"/>
              <a:t>Should note that the order is now being preserved by the </a:t>
            </a:r>
            <a:r>
              <a:rPr lang="en-GB" baseline="0" dirty="0" err="1" smtClean="0"/>
              <a:t>TransformBlock</a:t>
            </a:r>
            <a:r>
              <a:rPr lang="en-GB" baseline="0" dirty="0" smtClean="0"/>
              <a:t> – the order of console output matches that of the inputs.</a:t>
            </a:r>
          </a:p>
          <a:p>
            <a:pPr marL="228600" indent="-228600">
              <a:buAutoNum type="arabicParenR"/>
            </a:pPr>
            <a:endParaRPr lang="en-GB" baseline="0" dirty="0" smtClean="0"/>
          </a:p>
          <a:p>
            <a:pPr marL="0" indent="0">
              <a:buNone/>
            </a:pPr>
            <a:r>
              <a:rPr lang="en-GB" baseline="0" dirty="0" smtClean="0"/>
              <a:t>To mention </a:t>
            </a:r>
            <a:r>
              <a:rPr lang="en-GB" baseline="0" dirty="0" err="1" smtClean="0"/>
              <a:t>TransformBlock</a:t>
            </a:r>
            <a:r>
              <a:rPr lang="en-GB" baseline="0" dirty="0" smtClean="0"/>
              <a:t> is effectively an </a:t>
            </a:r>
            <a:r>
              <a:rPr lang="en-GB" baseline="0" dirty="0" err="1" smtClean="0"/>
              <a:t>ActionBlock</a:t>
            </a:r>
            <a:r>
              <a:rPr lang="en-GB" baseline="0" dirty="0" smtClean="0"/>
              <a:t> with an output </a:t>
            </a:r>
            <a:r>
              <a:rPr lang="en-GB" baseline="0" dirty="0" err="1" smtClean="0"/>
              <a:t>BufferBlock</a:t>
            </a:r>
            <a:r>
              <a:rPr lang="en-GB" baseline="0" dirty="0" smtClean="0"/>
              <a:t> for results (which is how the order is preserved – in this buffer).</a:t>
            </a:r>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buffer first, distributes to FOUR </a:t>
            </a:r>
            <a:r>
              <a:rPr lang="en-GB" baseline="0" dirty="0" err="1" smtClean="0"/>
              <a:t>TransformBlock</a:t>
            </a:r>
            <a:r>
              <a:rPr lang="en-GB" baseline="0" dirty="0" smtClean="0"/>
              <a:t> and they link to as single </a:t>
            </a:r>
            <a:r>
              <a:rPr lang="en-GB" baseline="0" dirty="0" err="1" smtClean="0"/>
              <a:t>ActionBlock</a:t>
            </a:r>
            <a:r>
              <a:rPr lang="en-GB" baseline="0" dirty="0" smtClean="0"/>
              <a:t> handling console output.  Each </a:t>
            </a:r>
            <a:r>
              <a:rPr lang="en-GB" baseline="0" dirty="0" err="1" smtClean="0"/>
              <a:t>TransformBlock</a:t>
            </a:r>
            <a:r>
              <a:rPr lang="en-GB" baseline="0" dirty="0" smtClean="0"/>
              <a:t> can have a buffer set at 1 and concurrency of 1 and we now have out of order execution and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a:t>
            </a:r>
            <a:r>
              <a:rPr lang="en-GB" baseline="0" dirty="0" err="1" smtClean="0"/>
              <a:t>TransformManyBlock</a:t>
            </a:r>
            <a:r>
              <a:rPr lang="en-GB" baseline="0" dirty="0" smtClean="0"/>
              <a:t> to return folder contents, link that to itself for directories, otherwise link to the </a:t>
            </a:r>
            <a:r>
              <a:rPr lang="en-GB" baseline="0" dirty="0" err="1" smtClean="0"/>
              <a:t>TransformBlock</a:t>
            </a:r>
            <a:r>
              <a:rPr lang="en-GB" baseline="0" dirty="0" smtClean="0"/>
              <a:t> we already have to perform MD5, linking to the </a:t>
            </a:r>
            <a:r>
              <a:rPr lang="en-GB" baseline="0" dirty="0" err="1" smtClean="0"/>
              <a:t>ActionBlock</a:t>
            </a:r>
            <a:r>
              <a:rPr lang="en-GB" baseline="0" dirty="0" smtClean="0"/>
              <a:t> that displays the MD5 and filename on the </a:t>
            </a:r>
            <a:r>
              <a:rPr lang="en-GB" baseline="0" smtClean="0"/>
              <a:t>console window.</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2156063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Allegedly</a:t>
            </a:r>
            <a:r>
              <a:rPr lang="en-GB" baseline="0" dirty="0" smtClean="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(imagine </a:t>
            </a:r>
            <a:r>
              <a:rPr lang="en-GB" baseline="0" dirty="0" err="1" smtClean="0"/>
              <a:t>Propellerheads</a:t>
            </a:r>
            <a:r>
              <a:rPr lang="en-GB" baseline="0" dirty="0" smtClean="0"/>
              <a:t> feat Shirley </a:t>
            </a:r>
            <a:r>
              <a:rPr lang="en-GB" baseline="0" dirty="0" err="1" smtClean="0"/>
              <a:t>Bassey</a:t>
            </a:r>
            <a:r>
              <a:rPr lang="en-GB" baseline="0" dirty="0" smtClean="0"/>
              <a:t> at this point, http://www.youtube.com/watch?v=yzLT6_TQmq8)</a:t>
            </a:r>
          </a:p>
          <a:p>
            <a:endParaRPr lang="en-GB" baseline="0" dirty="0" smtClean="0"/>
          </a:p>
          <a:p>
            <a:r>
              <a:rPr lang="en-GB" baseline="0" dirty="0" smtClean="0"/>
              <a:t>The Actor based model was first described in 1973, and by 1973 the white paper, </a:t>
            </a:r>
            <a:r>
              <a:rPr lang="en-GB" sz="1200" b="0" i="1" kern="1200" dirty="0" smtClean="0">
                <a:solidFill>
                  <a:schemeClr val="tx1"/>
                </a:solidFill>
                <a:effectLst/>
                <a:latin typeface="+mn-lt"/>
                <a:ea typeface="+mn-ea"/>
                <a:cs typeface="+mn-cs"/>
              </a:rPr>
              <a:t>Laws for Communicating Parallel Processes</a:t>
            </a:r>
            <a:r>
              <a:rPr lang="en-GB" sz="1200" b="0" i="0" kern="1200" dirty="0" smtClean="0">
                <a:solidFill>
                  <a:schemeClr val="tx1"/>
                </a:solidFill>
                <a:effectLst/>
                <a:latin typeface="+mn-lt"/>
                <a:ea typeface="+mn-ea"/>
                <a:cs typeface="+mn-cs"/>
              </a:rPr>
              <a:t>, was published discussing an Actor based pattern for handling concurrency </a:t>
            </a:r>
            <a:r>
              <a:rPr lang="en-GB" baseline="0" dirty="0" smtClean="0"/>
              <a:t>- http://en.wikipedia.org/wiki/Actor_model</a:t>
            </a:r>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In person demo: </a:t>
            </a:r>
          </a:p>
          <a:p>
            <a:endParaRPr lang="en-GB" baseline="0" dirty="0" smtClean="0"/>
          </a:p>
          <a:p>
            <a:r>
              <a:rPr lang="en-GB" baseline="0" dirty="0" smtClean="0"/>
              <a:t>STEP 1 – hand a single notebook out for people to write the name of their favourite food, we have a single shared state we lock as we write, during which we block the next person</a:t>
            </a:r>
          </a:p>
          <a:p>
            <a:endParaRPr lang="en-GB" baseline="0" dirty="0" smtClean="0"/>
          </a:p>
          <a:p>
            <a:r>
              <a:rPr lang="en-GB" baseline="0" dirty="0" smtClean="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r>
              <a:rPr lang="en-GB" baseline="0" dirty="0" smtClean="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endParaRPr lang="en-GB" baseline="0" dirty="0" smtClean="0"/>
          </a:p>
          <a:p>
            <a:r>
              <a:rPr lang="en-GB" baseline="0" dirty="0" smtClean="0"/>
              <a:t>State Space Explosion diagram extended from example in http://www.biglab.org/4th-Btrans/slides/YutingChen.ppt</a:t>
            </a:r>
            <a:endParaRPr lang="en-GB" b="1"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1977 paper:</a:t>
            </a:r>
          </a:p>
          <a:p>
            <a:endParaRPr lang="en-GB" baseline="0" dirty="0" smtClean="0"/>
          </a:p>
          <a:p>
            <a:r>
              <a:rPr lang="en-GB" baseline="0" dirty="0" smtClean="0"/>
              <a:t>' A crude analogy from physics may make activation more clear.</a:t>
            </a:r>
          </a:p>
          <a:p>
            <a:endParaRPr lang="en-GB" baseline="0" dirty="0" smtClean="0"/>
          </a:p>
          <a:p>
            <a:r>
              <a:rPr lang="en-GB" baseline="0" dirty="0" smtClean="0"/>
              <a:t>A photon (message) is received by an atom (target) which puts it into an</a:t>
            </a:r>
          </a:p>
          <a:p>
            <a:r>
              <a:rPr lang="en-GB" baseline="0" dirty="0" smtClean="0"/>
              <a:t>excited state. After a while, the atom gives off one or more photons and returns to its ground state.</a:t>
            </a:r>
          </a:p>
          <a:p>
            <a:endParaRPr lang="en-GB" baseline="0" dirty="0" smtClean="0"/>
          </a:p>
          <a:p>
            <a:r>
              <a:rPr lang="en-GB" baseline="0" dirty="0" smtClean="0"/>
              <a:t>These emitted photons may then be received by other atoms, and these secondary events are said to</a:t>
            </a:r>
          </a:p>
          <a:p>
            <a:r>
              <a:rPr lang="en-GB" baseline="0" dirty="0" smtClean="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smtClean="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02/06/2014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02/06/2014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02/06/2014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02/06/2014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02/06/2014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02/06/2014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02/06/2014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0915979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02/06/2014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02/06/2014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02/06/2014</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02/06/2014</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www.huddle.com/career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smtClean="0">
                <a:solidFill>
                  <a:srgbClr val="0089D0"/>
                </a:solidFill>
              </a:rPr>
              <a:t>Liam </a:t>
            </a:r>
            <a:r>
              <a:rPr lang="en-GB" dirty="0">
                <a:solidFill>
                  <a:srgbClr val="0089D0"/>
                </a:solidFill>
              </a:rPr>
              <a:t>Westley</a:t>
            </a:r>
          </a:p>
          <a:p>
            <a:endParaRPr lang="en-GB" dirty="0" smtClean="0">
              <a:solidFill>
                <a:srgbClr val="609104"/>
              </a:solidFill>
            </a:endParaRPr>
          </a:p>
          <a:p>
            <a:r>
              <a:rPr lang="en-GB" dirty="0" smtClean="0">
                <a:solidFill>
                  <a:srgbClr val="0089D0"/>
                </a:solidFill>
              </a:rPr>
              <a:t>NDC Oslo 2014</a:t>
            </a:r>
          </a:p>
          <a:p>
            <a:r>
              <a:rPr lang="en-GB" dirty="0" smtClean="0">
                <a:solidFill>
                  <a:srgbClr val="0089D0"/>
                </a:solidFill>
              </a:rPr>
              <a:t> </a:t>
            </a:r>
            <a:endParaRPr lang="en-GB" dirty="0">
              <a:solidFill>
                <a:srgbClr val="0089D0"/>
              </a:solidFill>
            </a:endParaRPr>
          </a:p>
          <a:p>
            <a:r>
              <a:rPr lang="en-GB" dirty="0" smtClean="0">
                <a:solidFill>
                  <a:srgbClr val="0089D0"/>
                </a:solidFill>
              </a:rPr>
              <a:t>All code and slides will be available at</a:t>
            </a:r>
          </a:p>
          <a:p>
            <a:r>
              <a:rPr lang="en-GB" dirty="0">
                <a:solidFill>
                  <a:srgbClr val="0089D0"/>
                </a:solidFill>
              </a:rPr>
              <a:t>https://github.com/westleyl/NDCOslo-Actor</a:t>
            </a:r>
            <a:endParaRPr lang="en-GB" dirty="0" smtClean="0">
              <a:solidFill>
                <a:srgbClr val="0089D0"/>
              </a:solidFill>
            </a:endParaRPr>
          </a:p>
        </p:txBody>
      </p:sp>
      <p:sp>
        <p:nvSpPr>
          <p:cNvPr id="2" name="Title 1"/>
          <p:cNvSpPr>
            <a:spLocks noGrp="1"/>
          </p:cNvSpPr>
          <p:nvPr>
            <p:ph type="ctrTitle"/>
          </p:nvPr>
        </p:nvSpPr>
        <p:spPr>
          <a:xfrm>
            <a:off x="0" y="476672"/>
            <a:ext cx="12192000" cy="1470025"/>
          </a:xfrm>
        </p:spPr>
        <p:txBody>
          <a:bodyPr>
            <a:normAutofit/>
          </a:bodyPr>
          <a:lstStyle/>
          <a:p>
            <a:r>
              <a:rPr lang="en-GB" sz="5400" dirty="0" smtClean="0">
                <a:solidFill>
                  <a:srgbClr val="0089D0"/>
                </a:solidFill>
              </a:rPr>
              <a:t>An Actor’s Life For Me</a:t>
            </a:r>
            <a:br>
              <a:rPr lang="en-GB" sz="5400" dirty="0" smtClean="0">
                <a:solidFill>
                  <a:srgbClr val="0089D0"/>
                </a:solidFill>
              </a:rPr>
            </a:br>
            <a:r>
              <a:rPr lang="en-GB" sz="2800" dirty="0" smtClean="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 - .NET </a:t>
            </a:r>
            <a:endParaRPr lang="en-GB" sz="5400" dirty="0"/>
          </a:p>
        </p:txBody>
      </p:sp>
      <p:sp>
        <p:nvSpPr>
          <p:cNvPr id="3" name="Content Placeholder 2"/>
          <p:cNvSpPr>
            <a:spLocks noGrp="1"/>
          </p:cNvSpPr>
          <p:nvPr>
            <p:ph idx="1"/>
          </p:nvPr>
        </p:nvSpPr>
        <p:spPr/>
        <p:txBody>
          <a:bodyPr/>
          <a:lstStyle/>
          <a:p>
            <a:pPr marL="0" indent="0">
              <a:buNone/>
            </a:pPr>
            <a:r>
              <a:rPr lang="en-GB" dirty="0" smtClean="0"/>
              <a:t>In terms of x86 hardware we have seen the move from single CPU to dual CPU, to multi-core, to multi-threaded multi-core, all in less than 20 years.  Intel is getting ready to launch a 72-core CPU called Knights Landing in 2015.</a:t>
            </a:r>
          </a:p>
          <a:p>
            <a:pPr marL="0" indent="0">
              <a:buNone/>
            </a:pPr>
            <a:endParaRPr lang="en-GB" dirty="0"/>
          </a:p>
          <a:p>
            <a:pPr marL="0" indent="0">
              <a:buNone/>
            </a:pPr>
            <a:r>
              <a:rPr lang="en-GB" dirty="0" smtClean="0"/>
              <a:t>In the same time, our software tools have not really updated to the same degree. </a:t>
            </a:r>
            <a:r>
              <a:rPr lang="en-GB" dirty="0"/>
              <a:t> </a:t>
            </a:r>
            <a:r>
              <a:rPr lang="en-GB" dirty="0" smtClean="0"/>
              <a:t>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solution(s</a:t>
            </a:r>
            <a:r>
              <a:rPr lang="en-GB" dirty="0" smtClean="0"/>
              <a:t>) -</a:t>
            </a:r>
            <a:r>
              <a:rPr lang="en-GB" sz="5400" dirty="0" smtClean="0"/>
              <a:t> .NET</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.NET has always had access to a </a:t>
            </a:r>
            <a:r>
              <a:rPr lang="en-GB" dirty="0" err="1" smtClean="0"/>
              <a:t>ThreadPool</a:t>
            </a:r>
            <a:r>
              <a:rPr lang="en-GB" dirty="0" smtClean="0"/>
              <a:t> but really it was up to you as a programmer to work out what was going on</a:t>
            </a:r>
          </a:p>
          <a:p>
            <a:r>
              <a:rPr lang="en-GB" dirty="0" smtClean="0"/>
              <a:t>In .NET 2.0 we got a </a:t>
            </a:r>
            <a:r>
              <a:rPr lang="en-GB" dirty="0" err="1" smtClean="0"/>
              <a:t>SynchronizationContext</a:t>
            </a:r>
            <a:r>
              <a:rPr lang="en-GB" dirty="0" smtClean="0"/>
              <a:t> for thread work and the Event-Based Synchronisation Pattern (EAP)</a:t>
            </a:r>
          </a:p>
          <a:p>
            <a:r>
              <a:rPr lang="en-GB" dirty="0" smtClean="0"/>
              <a:t>For .NET 4.0 the Task Parallel Library (TPL) greatly helped, and introduced the Concurrent collections; thread-safe data structures</a:t>
            </a:r>
          </a:p>
          <a:p>
            <a:r>
              <a:rPr lang="en-GB" dirty="0" smtClean="0"/>
              <a:t>With .NET 4.5 the introduction of </a:t>
            </a:r>
            <a:r>
              <a:rPr lang="en-GB" sz="2800" b="1" dirty="0" err="1" smtClean="0">
                <a:solidFill>
                  <a:schemeClr val="bg1"/>
                </a:solidFill>
                <a:latin typeface="Courier New" panose="02070309020205020404" pitchFamily="49" charset="0"/>
                <a:cs typeface="Courier New" panose="02070309020205020404" pitchFamily="49" charset="0"/>
              </a:rPr>
              <a:t>async</a:t>
            </a:r>
            <a:r>
              <a:rPr lang="en-GB" sz="2800" b="1" dirty="0" smtClean="0">
                <a:solidFill>
                  <a:schemeClr val="bg1"/>
                </a:solidFill>
                <a:latin typeface="Courier New" panose="02070309020205020404" pitchFamily="49" charset="0"/>
                <a:cs typeface="Courier New" panose="02070309020205020404" pitchFamily="49" charset="0"/>
              </a:rPr>
              <a:t> … await</a:t>
            </a:r>
            <a:r>
              <a:rPr lang="en-GB" dirty="0" smtClean="0"/>
              <a:t> made responsive designs easier, especially in the UI</a:t>
            </a:r>
            <a:endParaRPr lang="en-GB" dirty="0"/>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TPL Dataflow</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Built on top of the functionality of the TPL, we now have the TPL Dataflow Library (a </a:t>
            </a:r>
            <a:r>
              <a:rPr lang="en-GB" dirty="0" err="1" smtClean="0"/>
              <a:t>Nuget</a:t>
            </a:r>
            <a:r>
              <a:rPr lang="en-GB" dirty="0" smtClean="0"/>
              <a:t> 2.5 package) providing C# and VB.NET with an Actor based pattern for concurrent programming.</a:t>
            </a:r>
          </a:p>
          <a:p>
            <a:pPr marL="0" indent="0">
              <a:buNone/>
            </a:pPr>
            <a:endParaRPr lang="en-GB" dirty="0" smtClean="0"/>
          </a:p>
          <a:p>
            <a:r>
              <a:rPr lang="en-GB" dirty="0" smtClean="0"/>
              <a:t>.NET </a:t>
            </a:r>
            <a:r>
              <a:rPr lang="en-GB" dirty="0"/>
              <a:t>Framework 4.5</a:t>
            </a:r>
          </a:p>
          <a:p>
            <a:pPr lvl="1"/>
            <a:r>
              <a:rPr lang="en-GB" dirty="0" smtClean="0"/>
              <a:t>Windows 8 and Windows </a:t>
            </a:r>
            <a:r>
              <a:rPr lang="en-GB" dirty="0"/>
              <a:t>Phone </a:t>
            </a:r>
            <a:r>
              <a:rPr lang="en-GB" dirty="0" smtClean="0"/>
              <a:t>8.1</a:t>
            </a:r>
          </a:p>
          <a:p>
            <a:pPr lvl="1"/>
            <a:r>
              <a:rPr lang="en-GB" dirty="0" smtClean="0"/>
              <a:t>Windows </a:t>
            </a:r>
            <a:r>
              <a:rPr lang="en-GB" dirty="0"/>
              <a:t>Phone Silverlight </a:t>
            </a:r>
            <a:r>
              <a:rPr lang="en-GB" dirty="0" smtClean="0"/>
              <a:t>8</a:t>
            </a:r>
          </a:p>
          <a:p>
            <a:pPr lvl="1"/>
            <a:r>
              <a:rPr lang="en-GB" dirty="0" smtClean="0"/>
              <a:t>Portable </a:t>
            </a:r>
            <a:r>
              <a:rPr lang="en-GB" dirty="0"/>
              <a:t>Class </a:t>
            </a:r>
            <a:r>
              <a:rPr lang="en-GB" dirty="0" smtClean="0"/>
              <a:t>Libraries, this ensures non-Windows support for TPL Dataflow</a:t>
            </a:r>
            <a:endParaRPr lang="en-GB" dirty="0"/>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4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6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OK – so it’s all about </a:t>
            </a:r>
            <a:r>
              <a:rPr lang="en-GB" i="1" dirty="0" smtClean="0"/>
              <a:t>Blocks</a:t>
            </a:r>
            <a:r>
              <a:rPr lang="en-GB" dirty="0" smtClean="0"/>
              <a:t>, which we can connect to one another to form a processing pipeline.</a:t>
            </a:r>
          </a:p>
          <a:p>
            <a:pPr marL="715963" indent="-350838"/>
            <a:r>
              <a:rPr lang="en-GB" dirty="0" smtClean="0"/>
              <a:t>sources, targets and propagators (both a source and target)</a:t>
            </a:r>
          </a:p>
          <a:p>
            <a:pPr marL="715963" indent="-350838"/>
            <a:r>
              <a:rPr lang="en-GB" dirty="0"/>
              <a:t>c</a:t>
            </a:r>
            <a:r>
              <a:rPr lang="en-GB" dirty="0" smtClean="0"/>
              <a:t>onnect blocks together</a:t>
            </a:r>
          </a:p>
          <a:p>
            <a:pPr marL="715963" indent="-350838"/>
            <a:r>
              <a:rPr lang="en-GB" dirty="0" smtClean="0"/>
              <a:t>filtering</a:t>
            </a:r>
          </a:p>
          <a:p>
            <a:pPr marL="715963" indent="-350838"/>
            <a:r>
              <a:rPr lang="en-GB" dirty="0" smtClean="0"/>
              <a:t>completion, cancellation and exception handling</a:t>
            </a:r>
          </a:p>
          <a:p>
            <a:pPr marL="0" indent="0">
              <a:buNone/>
            </a:pPr>
            <a:r>
              <a:rPr lang="en-GB" dirty="0" smtClean="0"/>
              <a:t>Abstracts the actual messages so that we focus on input and output parameters and configuring how blocks are connected.</a:t>
            </a:r>
            <a:endParaRPr lang="en-GB" dirty="0"/>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grpSp>
        <p:nvGrpSpPr>
          <p:cNvPr id="3" name="Group 2"/>
          <p:cNvGrpSpPr/>
          <p:nvPr/>
        </p:nvGrpSpPr>
        <p:grpSpPr>
          <a:xfrm>
            <a:off x="2999656" y="2564904"/>
            <a:ext cx="6053221" cy="180020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The most simple of the blocks in the dataflow library.</a:t>
            </a:r>
          </a:p>
          <a:p>
            <a:pPr marL="715963" indent="-350838"/>
            <a:r>
              <a:rPr lang="en-GB" dirty="0" smtClean="0"/>
              <a:t>target only (no output)</a:t>
            </a:r>
            <a:endParaRPr lang="en-GB" dirty="0"/>
          </a:p>
          <a:p>
            <a:pPr marL="715963" indent="-350838"/>
            <a:r>
              <a:rPr lang="en-GB" dirty="0" smtClean="0"/>
              <a:t>by default, has an unbounded buffer (‘greedy’)</a:t>
            </a:r>
            <a:endParaRPr lang="en-GB" dirty="0"/>
          </a:p>
          <a:p>
            <a:pPr marL="715963" indent="-350838"/>
            <a:r>
              <a:rPr lang="en-GB" dirty="0" smtClean="0"/>
              <a:t>can easily increase concurrency</a:t>
            </a:r>
          </a:p>
          <a:p>
            <a:pPr marL="1116013" lvl="1" indent="-350838"/>
            <a:r>
              <a:rPr lang="en-GB" dirty="0" smtClean="0"/>
              <a:t>results not necessarily in order in which messages were posted</a:t>
            </a:r>
          </a:p>
          <a:p>
            <a:pPr marL="715963" indent="-350838"/>
            <a:r>
              <a:rPr lang="en-GB" dirty="0" smtClean="0"/>
              <a:t>This is an ‘execution block’; user-provided code is executed in response to data being provided to the block</a:t>
            </a:r>
            <a:endParaRPr lang="en-GB" dirty="0"/>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89D0"/>
                </a:solidFill>
              </a:rPr>
              <a:t>Who is Liam Westley?</a:t>
            </a:r>
            <a:endParaRPr lang="en-GB" dirty="0">
              <a:solidFill>
                <a:srgbClr val="0089D0"/>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416" y="1417638"/>
            <a:ext cx="3362198" cy="490474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2202" y="1426691"/>
            <a:ext cx="4585335" cy="2773680"/>
          </a:xfrm>
          <a:prstGeom prst="rect">
            <a:avLst/>
          </a:prstGeom>
        </p:spPr>
      </p:pic>
      <p:sp>
        <p:nvSpPr>
          <p:cNvPr id="9" name="Content Placeholder 2"/>
          <p:cNvSpPr>
            <a:spLocks noGrp="1"/>
          </p:cNvSpPr>
          <p:nvPr>
            <p:ph idx="1"/>
          </p:nvPr>
        </p:nvSpPr>
        <p:spPr>
          <a:xfrm>
            <a:off x="4367808" y="5602645"/>
            <a:ext cx="1588553" cy="604662"/>
          </a:xfrm>
        </p:spPr>
        <p:txBody>
          <a:bodyPr>
            <a:normAutofit/>
          </a:bodyPr>
          <a:lstStyle/>
          <a:p>
            <a:pPr marL="0" indent="0">
              <a:buNone/>
            </a:pPr>
            <a:r>
              <a:rPr lang="en-GB" dirty="0" smtClean="0">
                <a:solidFill>
                  <a:srgbClr val="0089D0"/>
                </a:solidFill>
              </a:rPr>
              <a:t>&lt; work</a:t>
            </a:r>
            <a:endParaRPr lang="en-GB" dirty="0">
              <a:solidFill>
                <a:srgbClr val="0089D0"/>
              </a:solidFill>
            </a:endParaRPr>
          </a:p>
        </p:txBody>
      </p:sp>
      <p:sp>
        <p:nvSpPr>
          <p:cNvPr id="10" name="Content Placeholder 2"/>
          <p:cNvSpPr txBox="1">
            <a:spLocks/>
          </p:cNvSpPr>
          <p:nvPr/>
        </p:nvSpPr>
        <p:spPr>
          <a:xfrm>
            <a:off x="9408368" y="1381424"/>
            <a:ext cx="2016224" cy="604662"/>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solidFill>
                  <a:srgbClr val="0089D0"/>
                </a:solidFill>
              </a:rPr>
              <a:t>&lt; commute</a:t>
            </a:r>
            <a:endParaRPr lang="en-GB" dirty="0">
              <a:solidFill>
                <a:srgbClr val="0089D0"/>
              </a:solidFill>
            </a:endParaRPr>
          </a:p>
        </p:txBody>
      </p:sp>
      <p:sp>
        <p:nvSpPr>
          <p:cNvPr id="11" name="Content Placeholder 2"/>
          <p:cNvSpPr txBox="1">
            <a:spLocks/>
          </p:cNvSpPr>
          <p:nvPr/>
        </p:nvSpPr>
        <p:spPr>
          <a:xfrm>
            <a:off x="5413421" y="4783539"/>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smtClean="0">
                <a:solidFill>
                  <a:srgbClr val="0089D0"/>
                </a:solidFill>
              </a:rPr>
              <a:t>play &gt;</a:t>
            </a:r>
            <a:endParaRPr lang="en-GB" dirty="0">
              <a:solidFill>
                <a:srgbClr val="0089D0"/>
              </a:solidFill>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76120" y="3870010"/>
            <a:ext cx="4800246" cy="2706021"/>
          </a:xfrm>
          <a:prstGeom prst="rect">
            <a:avLst/>
          </a:prstGeom>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20000">
                                          <p:cBhvr additive="base">
                                            <p:cTn id="7"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14:presetBounceEnd="20000">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14:bounceEnd="20000">
                                          <p:cBhvr additive="base">
                                            <p:cTn id="1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14:presetBounceEnd="40000">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14:bounceEnd="40000">
                                          <p:cBhvr additive="base">
                                            <p:cTn id="25" dur="10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1+#ppt_w/2"/>
                                              </p:val>
                                            </p:tav>
                                            <p:tav tm="100000">
                                              <p:val>
                                                <p:strVal val="#ppt_x"/>
                                              </p:val>
                                            </p:tav>
                                          </p:tavLst>
                                        </p:anim>
                                        <p:anim calcmode="lin" valueType="num">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0" fill="hold"/>
                                            <p:tgtEl>
                                              <p:spTgt spid="3"/>
                                            </p:tgtEl>
                                            <p:attrNameLst>
                                              <p:attrName>ppt_x</p:attrName>
                                            </p:attrNameLst>
                                          </p:cBhvr>
                                          <p:tavLst>
                                            <p:tav tm="0">
                                              <p:val>
                                                <p:strVal val="1+#ppt_w/2"/>
                                              </p:val>
                                            </p:tav>
                                            <p:tav tm="100000">
                                              <p:val>
                                                <p:strVal val="#ppt_x"/>
                                              </p:val>
                                            </p:tav>
                                          </p:tavLst>
                                        </p:anim>
                                        <p:anim calcmode="lin" valueType="num">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Transforms an input to a different output</a:t>
            </a:r>
            <a:r>
              <a:rPr lang="en-GB" dirty="0"/>
              <a:t> (think LINQ </a:t>
            </a:r>
            <a:r>
              <a:rPr lang="en-GB" dirty="0" smtClean="0"/>
              <a:t>Select)</a:t>
            </a:r>
          </a:p>
          <a:p>
            <a:pPr marL="715963" indent="-350838"/>
            <a:r>
              <a:rPr lang="en-GB" dirty="0" smtClean="0"/>
              <a:t>a propagator; acts as both a target and a source</a:t>
            </a:r>
          </a:p>
          <a:p>
            <a:pPr marL="715963" indent="-350838"/>
            <a:r>
              <a:rPr lang="en-GB" dirty="0" smtClean="0"/>
              <a:t>can be useful in separating concerns within an </a:t>
            </a:r>
            <a:r>
              <a:rPr lang="en-GB" dirty="0" err="1" smtClean="0"/>
              <a:t>ActionBlock</a:t>
            </a:r>
            <a:endParaRPr lang="en-GB" dirty="0" smtClean="0"/>
          </a:p>
          <a:p>
            <a:pPr marL="1116013" lvl="1" indent="-350838"/>
            <a:r>
              <a:rPr lang="en-GB" dirty="0" smtClean="0"/>
              <a:t>this is important if you have a UI - the processing can use a thread pool thread within a </a:t>
            </a:r>
            <a:r>
              <a:rPr lang="en-GB" dirty="0" err="1" smtClean="0"/>
              <a:t>TransformBlock</a:t>
            </a:r>
            <a:r>
              <a:rPr lang="en-GB" dirty="0" smtClean="0"/>
              <a:t> with the output passing to an </a:t>
            </a:r>
            <a:r>
              <a:rPr lang="en-GB" dirty="0" err="1" smtClean="0"/>
              <a:t>ActionBlock</a:t>
            </a:r>
            <a:r>
              <a:rPr lang="en-GB" dirty="0" smtClean="0"/>
              <a:t> to raise an event on the UI thread</a:t>
            </a:r>
          </a:p>
          <a:p>
            <a:pPr marL="715963" indent="-350838"/>
            <a:r>
              <a:rPr lang="en-GB" dirty="0" smtClean="0"/>
              <a:t>another type of ‘execution’ block with user-provided code</a:t>
            </a:r>
            <a:endParaRPr lang="en-GB" dirty="0"/>
          </a:p>
          <a:p>
            <a:pPr marL="0" indent="0">
              <a:buNone/>
            </a:pPr>
            <a:r>
              <a:rPr lang="en-GB" dirty="0" smtClean="0"/>
              <a:t>A variant of this block, </a:t>
            </a:r>
            <a:r>
              <a:rPr lang="en-GB" dirty="0" err="1" smtClean="0"/>
              <a:t>TransformManyBlock</a:t>
            </a:r>
            <a:r>
              <a:rPr lang="en-GB" dirty="0" smtClean="0"/>
              <a:t>, transforms an input into many outputs (think LINQ </a:t>
            </a:r>
            <a:r>
              <a:rPr lang="en-GB" dirty="0" err="1" smtClean="0"/>
              <a:t>SelectMany</a:t>
            </a:r>
            <a:r>
              <a:rPr lang="en-GB" dirty="0"/>
              <a:t>)</a:t>
            </a:r>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&lt;T&gt;</a:t>
            </a:r>
            <a:endParaRPr lang="en-GB" sz="5400" dirty="0"/>
          </a:p>
        </p:txBody>
      </p:sp>
      <p:grpSp>
        <p:nvGrpSpPr>
          <p:cNvPr id="3" name="Group 2"/>
          <p:cNvGrpSpPr/>
          <p:nvPr/>
        </p:nvGrpSpPr>
        <p:grpSpPr>
          <a:xfrm>
            <a:off x="757341" y="2672916"/>
            <a:ext cx="5334110" cy="180020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TransformBlock</a:t>
              </a:r>
              <a:endParaRPr lang="en-GB" sz="2400" dirty="0" smtClean="0"/>
            </a:p>
            <a:p>
              <a:pPr algn="ctr"/>
              <a:endParaRPr lang="en-GB" sz="2400" dirty="0" smtClean="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6091451" y="2681221"/>
            <a:ext cx="5328592" cy="1841650"/>
            <a:chOff x="6091451" y="2681221"/>
            <a:chExt cx="5328592" cy="1841650"/>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smtClean="0">
                  <a:solidFill>
                    <a:schemeClr val="bg1"/>
                  </a:solidFill>
                </a:rPr>
                <a:t>LinkTo</a:t>
              </a:r>
              <a:endParaRPr lang="en-GB" sz="2400" dirty="0" smtClean="0">
                <a:solidFill>
                  <a:schemeClr val="bg1"/>
                </a:solidFill>
              </a:endParaRPr>
            </a:p>
            <a:p>
              <a:pPr algn="ctr"/>
              <a:endParaRPr lang="en-GB" sz="2400" dirty="0" smtClean="0">
                <a:solidFill>
                  <a:schemeClr val="bg1"/>
                </a:solidFill>
              </a:endParaRPr>
            </a:p>
            <a:p>
              <a:pPr algn="ctr"/>
              <a:r>
                <a:rPr lang="en-GB" sz="2400" dirty="0" err="1">
                  <a:solidFill>
                    <a:schemeClr val="bg1"/>
                  </a:solidFill>
                </a:rPr>
                <a:t>f</a:t>
              </a:r>
              <a:r>
                <a:rPr lang="en-GB" sz="2400" dirty="0" err="1" smtClean="0">
                  <a:solidFill>
                    <a:schemeClr val="bg1"/>
                  </a:solidFill>
                </a:rPr>
                <a:t>ilepath</a:t>
              </a:r>
              <a:endParaRPr lang="en-GB" sz="2400" dirty="0" smtClean="0">
                <a:solidFill>
                  <a:schemeClr val="bg1"/>
                </a:solidFill>
              </a:endParaRPr>
            </a:p>
            <a:p>
              <a:pPr algn="ctr"/>
              <a:r>
                <a:rPr lang="en-GB" sz="2400" dirty="0" smtClean="0">
                  <a:solidFill>
                    <a:schemeClr val="bg1"/>
                  </a:solidFill>
                </a:rPr>
                <a:t>MD5</a:t>
              </a:r>
              <a:endParaRPr lang="en-GB" sz="12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Buffers inputs to outputs</a:t>
            </a:r>
          </a:p>
          <a:p>
            <a:pPr marL="715963" indent="-350838"/>
            <a:r>
              <a:rPr lang="en-GB" dirty="0" smtClean="0"/>
              <a:t>a propagator; acts as both a target and a source</a:t>
            </a:r>
          </a:p>
          <a:p>
            <a:pPr marL="715963" indent="-350838"/>
            <a:r>
              <a:rPr lang="en-GB" dirty="0" smtClean="0"/>
              <a:t>FIFO queue of data</a:t>
            </a:r>
          </a:p>
          <a:p>
            <a:pPr marL="715963" indent="-350838"/>
            <a:r>
              <a:rPr lang="en-GB" dirty="0" smtClean="0"/>
              <a:t>no execution of user-provided code</a:t>
            </a:r>
          </a:p>
          <a:p>
            <a:pPr marL="715963" indent="-350838"/>
            <a:r>
              <a:rPr lang="en-GB" dirty="0" smtClean="0"/>
              <a:t>if linked to multiple targets, it will offer a message to each in turn, allowing only one target to consume each message</a:t>
            </a:r>
          </a:p>
          <a:p>
            <a:pPr marL="0" indent="0">
              <a:buNone/>
            </a:pPr>
            <a:r>
              <a:rPr lang="en-GB" dirty="0" smtClean="0"/>
              <a:t>The whole goal of this block is </a:t>
            </a:r>
            <a:r>
              <a:rPr lang="en-GB" dirty="0"/>
              <a:t>to buffer an </a:t>
            </a:r>
            <a:r>
              <a:rPr lang="en-GB" dirty="0" smtClean="0"/>
              <a:t>arbitrary number of messages </a:t>
            </a:r>
            <a:r>
              <a:rPr lang="en-GB" dirty="0"/>
              <a:t>provided to it, and to make that data available later for </a:t>
            </a:r>
            <a:r>
              <a:rPr lang="en-GB" dirty="0" smtClean="0"/>
              <a:t>consumption.</a:t>
            </a:r>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grpSp>
        <p:nvGrpSpPr>
          <p:cNvPr id="3" name="Group 2"/>
          <p:cNvGrpSpPr/>
          <p:nvPr/>
        </p:nvGrpSpPr>
        <p:grpSpPr>
          <a:xfrm>
            <a:off x="520251" y="2855910"/>
            <a:ext cx="2769157" cy="1800200"/>
            <a:chOff x="520251" y="2855910"/>
            <a:chExt cx="2769157" cy="1800200"/>
          </a:xfrm>
        </p:grpSpPr>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err="1" smtClean="0">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BufferBlock</a:t>
              </a:r>
              <a:endParaRPr lang="en-GB" sz="2400" dirty="0" smtClean="0"/>
            </a:p>
            <a:p>
              <a:pPr algn="ctr"/>
              <a:endParaRPr lang="en-GB" sz="2400" dirty="0" smtClean="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 name="Group 4"/>
          <p:cNvGrpSpPr/>
          <p:nvPr/>
        </p:nvGrpSpPr>
        <p:grpSpPr>
          <a:xfrm>
            <a:off x="7445059" y="1881372"/>
            <a:ext cx="4267565" cy="3923892"/>
            <a:chOff x="7445059" y="1881372"/>
            <a:chExt cx="4267565" cy="3923892"/>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4" name="Group 3"/>
          <p:cNvGrpSpPr/>
          <p:nvPr/>
        </p:nvGrpSpPr>
        <p:grpSpPr>
          <a:xfrm>
            <a:off x="3289408" y="1341855"/>
            <a:ext cx="4155651" cy="4823449"/>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on </a:t>
            </a:r>
            <a:r>
              <a:rPr lang="en-GB" dirty="0" err="1" smtClean="0"/>
              <a:t>TransformManyBlock</a:t>
            </a:r>
            <a:r>
              <a:rPr lang="en-GB" dirty="0" smtClean="0"/>
              <a:t>&lt;T</a:t>
            </a:r>
            <a:r>
              <a:rPr lang="en-GB" dirty="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With </a:t>
            </a:r>
            <a:r>
              <a:rPr lang="en-GB" dirty="0" err="1" smtClean="0"/>
              <a:t>LinkTo</a:t>
            </a:r>
            <a:r>
              <a:rPr lang="en-GB" dirty="0" smtClean="0"/>
              <a:t> we can use a predicate </a:t>
            </a:r>
          </a:p>
          <a:p>
            <a:pPr marL="715963" indent="-350838"/>
            <a:r>
              <a:rPr lang="en-GB" dirty="0" smtClean="0"/>
              <a:t>case … select to map one output to many blocks</a:t>
            </a:r>
          </a:p>
          <a:p>
            <a:pPr marL="1116013" lvl="1" indent="-350838"/>
            <a:r>
              <a:rPr lang="en-GB" dirty="0" smtClean="0"/>
              <a:t>i.e. transcoding could map differently for images, audio, video etc.</a:t>
            </a:r>
          </a:p>
          <a:p>
            <a:pPr marL="715963" indent="-350838"/>
            <a:r>
              <a:rPr lang="en-GB" dirty="0" smtClean="0"/>
              <a:t>supports recursion</a:t>
            </a:r>
          </a:p>
          <a:p>
            <a:pPr marL="1116013" lvl="1" indent="-350838"/>
            <a:r>
              <a:rPr lang="en-GB" dirty="0" smtClean="0"/>
              <a:t>can link a block to itself with a predicate</a:t>
            </a:r>
          </a:p>
          <a:p>
            <a:pPr marL="715963" indent="-350838"/>
            <a:r>
              <a:rPr lang="en-GB" dirty="0" smtClean="0"/>
              <a:t>here be dragons</a:t>
            </a:r>
          </a:p>
          <a:p>
            <a:pPr marL="1116013" lvl="1" indent="-350838"/>
            <a:r>
              <a:rPr lang="en-GB" dirty="0"/>
              <a:t>a</a:t>
            </a:r>
            <a:r>
              <a:rPr lang="en-GB" dirty="0" smtClean="0"/>
              <a:t>dvisable to one non-predicate </a:t>
            </a:r>
            <a:r>
              <a:rPr lang="en-GB" dirty="0" err="1" smtClean="0"/>
              <a:t>LinkTo</a:t>
            </a:r>
            <a:r>
              <a:rPr lang="en-GB" dirty="0" smtClean="0"/>
              <a:t> (default in case … select)</a:t>
            </a:r>
          </a:p>
          <a:p>
            <a:pPr marL="1116013" lvl="1" indent="-350838"/>
            <a:r>
              <a:rPr lang="en-GB" dirty="0" smtClean="0"/>
              <a:t>setting complete on a block that recursively links can prevent completion propagation</a:t>
            </a:r>
          </a:p>
          <a:p>
            <a:pPr marL="1116013" lvl="1" indent="-350838"/>
            <a:endParaRPr lang="en-GB" dirty="0" smtClean="0"/>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Filtering on </a:t>
            </a:r>
            <a:r>
              <a:rPr lang="en-GB" dirty="0" err="1" smtClean="0"/>
              <a:t>TransformBlock</a:t>
            </a:r>
            <a:r>
              <a:rPr lang="en-GB" dirty="0" smtClean="0"/>
              <a:t>&lt;T&gt;</a:t>
            </a:r>
            <a:endParaRPr lang="en-GB" sz="5400" dirty="0"/>
          </a:p>
        </p:txBody>
      </p:sp>
      <p:grpSp>
        <p:nvGrpSpPr>
          <p:cNvPr id="5" name="Group 4"/>
          <p:cNvGrpSpPr/>
          <p:nvPr/>
        </p:nvGrpSpPr>
        <p:grpSpPr>
          <a:xfrm>
            <a:off x="8032018" y="1881372"/>
            <a:ext cx="3587939" cy="3923892"/>
            <a:chOff x="8032018" y="1881372"/>
            <a:chExt cx="3587939" cy="3923892"/>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9" name="Group 8"/>
          <p:cNvGrpSpPr/>
          <p:nvPr/>
        </p:nvGrpSpPr>
        <p:grpSpPr>
          <a:xfrm>
            <a:off x="4479671" y="1341855"/>
            <a:ext cx="3552347" cy="4823449"/>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IsFile</a:t>
            </a:r>
            <a:r>
              <a:rPr lang="en-GB" sz="2000" dirty="0" smtClean="0">
                <a:solidFill>
                  <a:schemeClr val="bg1"/>
                </a:solidFill>
              </a:rPr>
              <a:t> -&gt;</a:t>
            </a:r>
          </a:p>
          <a:p>
            <a:pPr algn="ctr"/>
            <a:r>
              <a:rPr lang="en-GB" sz="2000" dirty="0" err="1" smtClean="0">
                <a:solidFill>
                  <a:schemeClr val="bg1"/>
                </a:solidFill>
              </a:rPr>
              <a:t>filepath</a:t>
            </a:r>
            <a:endParaRPr lang="en-GB" sz="2000" dirty="0" smtClean="0">
              <a:solidFill>
                <a:schemeClr val="bg1"/>
              </a:solidFill>
            </a:endParaRPr>
          </a:p>
        </p:txBody>
      </p:sp>
      <p:grpSp>
        <p:nvGrpSpPr>
          <p:cNvPr id="6" name="Group 5"/>
          <p:cNvGrpSpPr/>
          <p:nvPr/>
        </p:nvGrpSpPr>
        <p:grpSpPr>
          <a:xfrm>
            <a:off x="655800" y="3226647"/>
            <a:ext cx="3823871" cy="1079033"/>
            <a:chOff x="655800" y="3226647"/>
            <a:chExt cx="3823871" cy="1079033"/>
          </a:xfrm>
        </p:grpSpPr>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smtClean="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000" dirty="0" smtClean="0"/>
                    <a:t> </a:t>
                  </a:r>
                  <a:r>
                    <a:rPr lang="en-GB" sz="2000" dirty="0" err="1" smtClean="0"/>
                    <a:t>TransformManyBlock</a:t>
                  </a:r>
                  <a:endParaRPr lang="en-GB" sz="2000" dirty="0" smtClean="0"/>
                </a:p>
                <a:p>
                  <a:pPr algn="ctr"/>
                  <a:endParaRPr lang="en-GB" sz="2800" dirty="0"/>
                </a:p>
                <a:p>
                  <a:pPr algn="ctr"/>
                  <a:r>
                    <a:rPr lang="en-GB" sz="2000" dirty="0" err="1" smtClean="0"/>
                    <a:t>GetFolderContents</a:t>
                  </a:r>
                  <a:endParaRPr lang="en-GB" sz="20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2234495" y="3573093"/>
            <a:ext cx="1773273" cy="2403482"/>
            <a:chOff x="2234495" y="3573093"/>
            <a:chExt cx="1773273" cy="2403482"/>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smtClean="0">
                  <a:solidFill>
                    <a:schemeClr val="bg1"/>
                  </a:solidFill>
                </a:rPr>
                <a:t>LinkTo</a:t>
              </a: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IsDirectory</a:t>
              </a:r>
              <a:endParaRPr lang="en-GB" sz="2000" dirty="0" smtClean="0">
                <a:solidFill>
                  <a:schemeClr val="bg1"/>
                </a:solidFill>
              </a:endParaRPr>
            </a:p>
            <a:p>
              <a:pPr algn="ctr"/>
              <a:r>
                <a:rPr lang="en-GB" sz="2000" dirty="0" smtClean="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Other blocks</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smtClean="0"/>
              <a:t>BroadcastBlock</a:t>
            </a:r>
            <a:endParaRPr lang="en-GB" dirty="0" smtClean="0"/>
          </a:p>
          <a:p>
            <a:pPr marL="715963" indent="-350838"/>
            <a:r>
              <a:rPr lang="en-GB" dirty="0"/>
              <a:t>b</a:t>
            </a:r>
            <a:r>
              <a:rPr lang="en-GB" dirty="0" smtClean="0"/>
              <a:t>roadcasts supplies the ‘current’ value to all linked targets</a:t>
            </a:r>
          </a:p>
          <a:p>
            <a:pPr marL="0" indent="0">
              <a:buNone/>
            </a:pPr>
            <a:r>
              <a:rPr lang="en-GB" dirty="0" err="1"/>
              <a:t>BatchBlock</a:t>
            </a:r>
            <a:endParaRPr lang="en-GB" dirty="0"/>
          </a:p>
          <a:p>
            <a:pPr marL="715963" indent="-350838"/>
            <a:r>
              <a:rPr lang="en-GB" dirty="0" smtClean="0"/>
              <a:t>batches inputs into blocks of outputs of a defined size</a:t>
            </a:r>
          </a:p>
          <a:p>
            <a:pPr marL="0" indent="0">
              <a:buNone/>
            </a:pPr>
            <a:r>
              <a:rPr lang="en-GB" dirty="0" err="1" smtClean="0"/>
              <a:t>JoinBlock</a:t>
            </a:r>
            <a:r>
              <a:rPr lang="en-GB" dirty="0" smtClean="0"/>
              <a:t>, </a:t>
            </a:r>
            <a:r>
              <a:rPr lang="en-GB" dirty="0" err="1" smtClean="0"/>
              <a:t>BatchedJoinBlock</a:t>
            </a:r>
            <a:endParaRPr lang="en-GB" dirty="0" smtClean="0"/>
          </a:p>
          <a:p>
            <a:pPr marL="715963" indent="-350838"/>
            <a:r>
              <a:rPr lang="en-GB" dirty="0" smtClean="0"/>
              <a:t>joins more than one inputs to then provide an output</a:t>
            </a:r>
            <a:endParaRPr lang="en-GB" dirty="0"/>
          </a:p>
          <a:p>
            <a:pPr marL="0" indent="0">
              <a:buNone/>
            </a:pPr>
            <a:r>
              <a:rPr lang="en-GB" dirty="0" err="1" smtClean="0"/>
              <a:t>WriteOnceBlock</a:t>
            </a:r>
            <a:endParaRPr lang="en-GB" dirty="0"/>
          </a:p>
          <a:p>
            <a:pPr marL="715963" indent="-350838"/>
            <a:r>
              <a:rPr lang="en-GB" dirty="0" smtClean="0"/>
              <a:t>a specialist block where the first input becomes the sole observable output for all subsequent linked blocks</a:t>
            </a:r>
            <a:endParaRPr lang="en-GB" dirty="0"/>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2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childTnLst>
                          </p:cTn>
                        </p:par>
                        <p:par>
                          <p:cTn id="18" fill="hold">
                            <p:stCondLst>
                              <p:cond delay="5000"/>
                            </p:stCondLst>
                            <p:childTnLst>
                              <p:par>
                                <p:cTn id="19" presetID="10" presetClass="entr" presetSubtype="0" fill="hold" nodeType="afterEffect">
                                  <p:stCondLst>
                                    <p:cond delay="100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nodeType="withEffect">
                                  <p:stCondLst>
                                    <p:cond delay="100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nodeType="withEffect">
                                  <p:stCondLst>
                                    <p:cond delay="400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nodeType="withEffect">
                                  <p:stCondLst>
                                    <p:cond delay="400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a:t>
            </a:r>
            <a:endParaRPr lang="en-GB" sz="5400" dirty="0"/>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smtClean="0"/>
          </a:p>
          <a:p>
            <a:pPr marL="0" indent="0">
              <a:buNone/>
            </a:pPr>
            <a:r>
              <a:rPr lang="en-GB" dirty="0" smtClean="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Conditional linking</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When linking we can apply a Predicate&lt;T&gt;</a:t>
            </a:r>
          </a:p>
          <a:p>
            <a:pPr marL="715963" indent="-350838"/>
            <a:r>
              <a:rPr lang="en-GB" dirty="0" smtClean="0"/>
              <a:t>predicate provided on </a:t>
            </a:r>
            <a:r>
              <a:rPr lang="en-GB" dirty="0" err="1" smtClean="0"/>
              <a:t>LinkTo</a:t>
            </a:r>
            <a:r>
              <a:rPr lang="en-GB" dirty="0" smtClean="0"/>
              <a:t> and determines whether a message should be delivered to a linked block</a:t>
            </a:r>
          </a:p>
          <a:p>
            <a:pPr marL="715963" indent="-350838"/>
            <a:r>
              <a:rPr lang="en-GB" dirty="0" smtClean="0"/>
              <a:t>if the predicate is not satisfied, the message is delivered to the next linked block until a block accepts a message</a:t>
            </a:r>
          </a:p>
          <a:p>
            <a:pPr marL="715963" indent="-350838"/>
            <a:r>
              <a:rPr lang="en-GB" dirty="0"/>
              <a:t>r</a:t>
            </a:r>
            <a:r>
              <a:rPr lang="en-GB" dirty="0" smtClean="0"/>
              <a:t>ecursion support, blocks can (conditionally) link to themselves</a:t>
            </a:r>
          </a:p>
          <a:p>
            <a:pPr marL="0" indent="0">
              <a:buNone/>
            </a:pPr>
            <a:r>
              <a:rPr lang="en-GB" dirty="0" smtClean="0"/>
              <a:t>It is wise to have a least one block which does not conditional link so that it can capture messages not delivered elsewhere, thereby preventing blocking on a poison message.</a:t>
            </a:r>
            <a:endParaRPr lang="en-GB" dirty="0"/>
          </a:p>
        </p:txBody>
      </p:sp>
    </p:spTree>
    <p:extLst>
      <p:ext uri="{BB962C8B-B14F-4D97-AF65-F5344CB8AC3E}">
        <p14:creationId xmlns:p14="http://schemas.microsoft.com/office/powerpoint/2010/main" val="2944578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Non-greedy blocks</a:t>
            </a:r>
          </a:p>
          <a:p>
            <a:pPr marL="715963" indent="-350838"/>
            <a:r>
              <a:rPr lang="en-GB" dirty="0" err="1"/>
              <a:t>BoundedCapacity</a:t>
            </a:r>
            <a:r>
              <a:rPr lang="en-GB" dirty="0"/>
              <a:t> </a:t>
            </a:r>
            <a:r>
              <a:rPr lang="en-GB" dirty="0" smtClean="0"/>
              <a:t>property; default </a:t>
            </a:r>
            <a:r>
              <a:rPr lang="en-GB" dirty="0"/>
              <a:t>is -1, very </a:t>
            </a:r>
            <a:r>
              <a:rPr lang="en-GB" dirty="0" smtClean="0"/>
              <a:t>greedy</a:t>
            </a:r>
          </a:p>
          <a:p>
            <a:pPr marL="0" indent="0">
              <a:buNone/>
            </a:pPr>
            <a:r>
              <a:rPr lang="en-GB" dirty="0" smtClean="0"/>
              <a:t>Cancellation and exceptions</a:t>
            </a:r>
            <a:endParaRPr lang="en-GB" dirty="0"/>
          </a:p>
          <a:p>
            <a:pPr marL="715963" indent="-350838"/>
            <a:r>
              <a:rPr lang="en-GB" dirty="0" smtClean="0"/>
              <a:t>can cancel using the TPL </a:t>
            </a:r>
            <a:r>
              <a:rPr lang="en-GB" dirty="0" err="1" smtClean="0"/>
              <a:t>CancellationToken</a:t>
            </a:r>
            <a:endParaRPr lang="en-GB" dirty="0" smtClean="0"/>
          </a:p>
          <a:p>
            <a:pPr marL="715963" indent="-350838"/>
            <a:r>
              <a:rPr lang="en-GB" dirty="0" err="1" smtClean="0"/>
              <a:t>PropagateCompletion</a:t>
            </a:r>
            <a:r>
              <a:rPr lang="en-GB" dirty="0" smtClean="0"/>
              <a:t> setting can propagate completion, cancellations and exceptions through a pipeline</a:t>
            </a:r>
          </a:p>
          <a:p>
            <a:pPr marL="715963" indent="-350838"/>
            <a:r>
              <a:rPr lang="en-GB" dirty="0" err="1"/>
              <a:t>AggregateException</a:t>
            </a:r>
            <a:r>
              <a:rPr lang="en-GB" dirty="0"/>
              <a:t> returned as a block may </a:t>
            </a:r>
            <a:r>
              <a:rPr lang="en-GB" dirty="0" smtClean="0"/>
              <a:t>have multiple tasks which may have raised exceptions</a:t>
            </a:r>
            <a:endParaRPr lang="en-GB" dirty="0"/>
          </a:p>
          <a:p>
            <a:pPr marL="715963" indent="-350838"/>
            <a:endParaRPr lang="en-GB" dirty="0"/>
          </a:p>
          <a:p>
            <a:pPr marL="715963" indent="-350838"/>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Resources</a:t>
            </a:r>
            <a:endParaRPr lang="en-GB" sz="5400" dirty="0"/>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a:t>
            </a:r>
            <a:r>
              <a:rPr lang="en-GB" dirty="0" smtClean="0"/>
              <a:t>Baker, May 1977</a:t>
            </a:r>
          </a:p>
          <a:p>
            <a:r>
              <a:rPr lang="en-US" altLang="zh-CN" dirty="0"/>
              <a:t>Analysis of Concurrent Software Models Using Partial Order </a:t>
            </a:r>
            <a:r>
              <a:rPr lang="en-US" altLang="zh-CN" dirty="0" smtClean="0"/>
              <a:t>Views, </a:t>
            </a:r>
            <a:r>
              <a:rPr lang="en-US" altLang="zh-CN" dirty="0" err="1" smtClean="0"/>
              <a:t>Yuting</a:t>
            </a:r>
            <a:r>
              <a:rPr lang="en-US" altLang="zh-CN" dirty="0" smtClean="0"/>
              <a:t> Chen, </a:t>
            </a:r>
            <a:r>
              <a:rPr lang="en-GB" dirty="0"/>
              <a:t>March </a:t>
            </a:r>
            <a:r>
              <a:rPr lang="en-GB" dirty="0" smtClean="0"/>
              <a:t>2010</a:t>
            </a:r>
          </a:p>
          <a:p>
            <a:r>
              <a:rPr lang="en-GB" dirty="0"/>
              <a:t>Pro Asynchronous Programming with .NET, Richard </a:t>
            </a:r>
            <a:r>
              <a:rPr lang="en-GB" dirty="0" err="1" smtClean="0"/>
              <a:t>Blewett</a:t>
            </a:r>
            <a:r>
              <a:rPr lang="en-GB" dirty="0" smtClean="0"/>
              <a:t> and </a:t>
            </a:r>
            <a:r>
              <a:rPr lang="en-GB" dirty="0"/>
              <a:t>Andrew </a:t>
            </a:r>
            <a:r>
              <a:rPr lang="en-GB" dirty="0" smtClean="0"/>
              <a:t>Clymer, </a:t>
            </a:r>
            <a:r>
              <a:rPr lang="en-GB" dirty="0" err="1" smtClean="0"/>
              <a:t>Apress</a:t>
            </a:r>
            <a:r>
              <a:rPr lang="en-GB" dirty="0" smtClean="0"/>
              <a:t>, December 2013</a:t>
            </a:r>
          </a:p>
          <a:p>
            <a:r>
              <a:rPr lang="en-US" dirty="0"/>
              <a:t>Introduction to TPL </a:t>
            </a:r>
            <a:r>
              <a:rPr lang="en-US" dirty="0" smtClean="0"/>
              <a:t>Dataflow, Stephen </a:t>
            </a:r>
            <a:r>
              <a:rPr lang="en-US" dirty="0" err="1" smtClean="0"/>
              <a:t>Toub</a:t>
            </a:r>
            <a:r>
              <a:rPr lang="en-US" dirty="0" smtClean="0"/>
              <a:t>, Microsoft, April 2011</a:t>
            </a:r>
            <a:endParaRPr lang="en-GB" dirty="0" smtClean="0"/>
          </a:p>
          <a:p>
            <a:r>
              <a:rPr lang="en-GB" dirty="0" smtClean="0"/>
              <a:t>Introduction </a:t>
            </a:r>
            <a:r>
              <a:rPr lang="en-GB" dirty="0"/>
              <a:t>to </a:t>
            </a:r>
            <a:r>
              <a:rPr lang="en-GB" dirty="0" smtClean="0"/>
              <a:t>Dataflow blog series, </a:t>
            </a:r>
            <a:r>
              <a:rPr lang="en-GB" dirty="0"/>
              <a:t>Stephen Clearly, </a:t>
            </a:r>
            <a:r>
              <a:rPr lang="en-GB" dirty="0" smtClean="0"/>
              <a:t>September 2012 (http</a:t>
            </a:r>
            <a:r>
              <a:rPr lang="en-GB" dirty="0"/>
              <a:t>://blog.stephencleary.com</a:t>
            </a:r>
            <a:r>
              <a:rPr lang="en-GB" dirty="0" smtClean="0"/>
              <a:t>/)</a:t>
            </a:r>
            <a:endParaRPr lang="en-GB" dirty="0"/>
          </a:p>
          <a:p>
            <a:endParaRPr lang="en-GB" dirty="0"/>
          </a:p>
          <a:p>
            <a:endParaRPr lang="en-GB" dirty="0" smtClean="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r>
              <a:rPr lang="en-GB" dirty="0">
                <a:solidFill>
                  <a:schemeClr val="bg1"/>
                </a:solidFill>
                <a:latin typeface="Courier New" pitchFamily="49" charset="0"/>
                <a:cs typeface="Courier New" pitchFamily="49" charset="0"/>
              </a:rPr>
              <a:t/>
            </a:r>
            <a:br>
              <a:rPr lang="en-GB" dirty="0">
                <a:solidFill>
                  <a:schemeClr val="bg1"/>
                </a:solidFill>
                <a:latin typeface="Courier New" pitchFamily="49" charset="0"/>
                <a:cs typeface="Courier New" pitchFamily="49" charset="0"/>
              </a:rPr>
            </a:br>
            <a:r>
              <a:rPr lang="en-GB" sz="2400" dirty="0">
                <a:solidFill>
                  <a:schemeClr val="bg1"/>
                </a:solidFill>
                <a:latin typeface="Courier New" pitchFamily="49" charset="0"/>
                <a:cs typeface="Courier New" pitchFamily="49" charset="0"/>
              </a:rPr>
              <a:t/>
            </a:r>
            <a:br>
              <a:rPr lang="en-GB" sz="24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a:t>
            </a:r>
            <a:r>
              <a:rPr lang="en-GB" dirty="0" smtClean="0">
                <a:solidFill>
                  <a:srgbClr val="0089D0"/>
                </a:solidFill>
                <a:latin typeface="Courier New" pitchFamily="49" charset="0"/>
                <a:cs typeface="Courier New" pitchFamily="49" charset="0"/>
              </a:rPr>
              <a:t>westleyl</a:t>
            </a:r>
            <a:endParaRPr lang="en-GB" dirty="0">
              <a:solidFill>
                <a:srgbClr val="0089D0"/>
              </a:solidFill>
              <a:latin typeface="Courier New" pitchFamily="49" charset="0"/>
              <a:cs typeface="Courier New" pitchFamily="49" charset="0"/>
            </a:endParaRPr>
          </a:p>
          <a:p>
            <a:endParaRPr lang="en-GB" sz="2400" dirty="0" smtClean="0">
              <a:solidFill>
                <a:srgbClr val="609104"/>
              </a:solidFill>
              <a:latin typeface="Courier New" pitchFamily="49" charset="0"/>
              <a:cs typeface="Courier New" pitchFamily="49" charset="0"/>
            </a:endParaRPr>
          </a:p>
          <a:p>
            <a:endParaRPr lang="en-GB" sz="2400" dirty="0">
              <a:solidFill>
                <a:srgbClr val="609104"/>
              </a:solidFill>
              <a:latin typeface="Courier New" pitchFamily="49" charset="0"/>
              <a:cs typeface="Courier New" pitchFamily="49" charset="0"/>
            </a:endParaRPr>
          </a:p>
          <a:p>
            <a:r>
              <a:rPr lang="en-GB" sz="2800" dirty="0" smtClean="0">
                <a:solidFill>
                  <a:srgbClr val="0089D0"/>
                </a:solidFill>
                <a:latin typeface="Courier New" pitchFamily="49" charset="0"/>
                <a:cs typeface="Courier New" pitchFamily="49" charset="0"/>
              </a:rPr>
              <a:t>liam.westley@huddle.com</a:t>
            </a:r>
            <a:r>
              <a:rPr lang="en-GB" sz="4000" dirty="0">
                <a:solidFill>
                  <a:srgbClr val="0089D0"/>
                </a:solidFill>
                <a:latin typeface="Calibari"/>
                <a:cs typeface="Courier New" pitchFamily="49" charset="0"/>
              </a:rPr>
              <a:t/>
            </a:r>
            <a:br>
              <a:rPr lang="en-GB" sz="4000" dirty="0">
                <a:solidFill>
                  <a:srgbClr val="0089D0"/>
                </a:solidFill>
                <a:latin typeface="Calibari"/>
                <a:cs typeface="Courier New" pitchFamily="49" charset="0"/>
              </a:rPr>
            </a:br>
            <a:endParaRPr lang="en-GB" sz="4000" dirty="0" smtClean="0">
              <a:solidFill>
                <a:srgbClr val="0089D0"/>
              </a:solidFill>
              <a:latin typeface="Calibari"/>
              <a:cs typeface="Courier New" pitchFamily="49" charset="0"/>
            </a:endParaRPr>
          </a:p>
          <a:p>
            <a:r>
              <a:rPr lang="en-GB" sz="2400" dirty="0">
                <a:solidFill>
                  <a:srgbClr val="0089D0"/>
                </a:solidFill>
                <a:latin typeface="Calibari"/>
                <a:cs typeface="Courier New" pitchFamily="49" charset="0"/>
              </a:rPr>
              <a:t/>
            </a:r>
            <a:br>
              <a:rPr lang="en-GB" sz="2400" dirty="0">
                <a:solidFill>
                  <a:srgbClr val="0089D0"/>
                </a:solidFill>
                <a:latin typeface="Calibari"/>
                <a:cs typeface="Courier New" pitchFamily="49" charset="0"/>
              </a:rPr>
            </a:br>
            <a:r>
              <a:rPr lang="en-GB" sz="2800" dirty="0">
                <a:solidFill>
                  <a:srgbClr val="0089D0"/>
                </a:solidFill>
                <a:latin typeface="Calibari"/>
                <a:cs typeface="Courier New" pitchFamily="49" charset="0"/>
              </a:rPr>
              <a:t>http://geekswithblogs.net/twickers</a:t>
            </a: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smtClean="0">
                <a:solidFill>
                  <a:schemeClr val="bg1"/>
                </a:solidFill>
                <a:latin typeface="Segoe Script" pitchFamily="34" charset="0"/>
              </a:rPr>
              <a:t>A </a:t>
            </a:r>
            <a:r>
              <a:rPr lang="en-GB" sz="2400" b="1" smtClean="0">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smtClean="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lstStyle/>
          <a:p>
            <a:r>
              <a:rPr lang="en-GB" dirty="0" smtClean="0">
                <a:solidFill>
                  <a:srgbClr val="595959"/>
                </a:solidFill>
              </a:rPr>
              <a:t>Currently looking for a Quality </a:t>
            </a:r>
            <a:r>
              <a:rPr lang="en-GB" dirty="0">
                <a:solidFill>
                  <a:srgbClr val="595959"/>
                </a:solidFill>
              </a:rPr>
              <a:t>Assurance &amp; Test Automation </a:t>
            </a:r>
            <a:r>
              <a:rPr lang="en-GB" dirty="0" smtClean="0">
                <a:solidFill>
                  <a:srgbClr val="595959"/>
                </a:solidFill>
              </a:rPr>
              <a:t>Engineer</a:t>
            </a:r>
          </a:p>
          <a:p>
            <a:r>
              <a:rPr lang="en-GB" dirty="0" smtClean="0">
                <a:solidFill>
                  <a:srgbClr val="595959"/>
                </a:solidFill>
              </a:rPr>
              <a:t>Our </a:t>
            </a:r>
            <a:r>
              <a:rPr lang="en-GB" dirty="0">
                <a:solidFill>
                  <a:srgbClr val="595959"/>
                </a:solidFill>
              </a:rPr>
              <a:t>QA team is the heart of our quality factory; always thinking of the big picture and waving the flag for our customers’ </a:t>
            </a:r>
            <a:r>
              <a:rPr lang="en-GB" dirty="0" smtClean="0">
                <a:solidFill>
                  <a:srgbClr val="595959"/>
                </a:solidFill>
              </a:rPr>
              <a:t>needs</a:t>
            </a:r>
          </a:p>
          <a:p>
            <a:r>
              <a:rPr lang="en-GB" dirty="0" smtClean="0">
                <a:solidFill>
                  <a:srgbClr val="595959"/>
                </a:solidFill>
              </a:rPr>
              <a:t>Always interested in </a:t>
            </a:r>
            <a:r>
              <a:rPr lang="en-GB" smtClean="0">
                <a:solidFill>
                  <a:srgbClr val="595959"/>
                </a:solidFill>
              </a:rPr>
              <a:t>good developers </a:t>
            </a:r>
            <a:endParaRPr lang="en-GB" dirty="0" smtClean="0">
              <a:solidFill>
                <a:srgbClr val="595959"/>
              </a:solidFill>
            </a:endParaRPr>
          </a:p>
          <a:p>
            <a:r>
              <a:rPr lang="en-GB" dirty="0" smtClean="0">
                <a:solidFill>
                  <a:srgbClr val="595959"/>
                </a:solidFill>
              </a:rPr>
              <a:t>See </a:t>
            </a:r>
            <a:r>
              <a:rPr lang="en-GB" dirty="0" smtClean="0">
                <a:solidFill>
                  <a:srgbClr val="595959"/>
                </a:solidFill>
                <a:hlinkClick r:id="rId4"/>
              </a:rPr>
              <a:t>http://www.huddle.com/careers</a:t>
            </a:r>
            <a:r>
              <a:rPr lang="en-GB" dirty="0" smtClean="0">
                <a:solidFill>
                  <a:srgbClr val="595959"/>
                </a:solidFill>
              </a:rPr>
              <a:t> for more details</a:t>
            </a:r>
            <a:endParaRPr lang="en-US" dirty="0">
              <a:solidFill>
                <a:srgbClr val="595959"/>
              </a:solidFill>
            </a:endParaRPr>
          </a:p>
        </p:txBody>
      </p:sp>
    </p:spTree>
    <p:extLst>
      <p:ext uri="{BB962C8B-B14F-4D97-AF65-F5344CB8AC3E}">
        <p14:creationId xmlns:p14="http://schemas.microsoft.com/office/powerpoint/2010/main" val="1556469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a:t>
            </a:r>
            <a:r>
              <a:rPr lang="en-GB" sz="3600" dirty="0" smtClean="0">
                <a:solidFill>
                  <a:schemeClr val="bg1"/>
                </a:solidFill>
              </a:rPr>
              <a:t>new,</a:t>
            </a:r>
          </a:p>
          <a:p>
            <a:pPr algn="l"/>
            <a:r>
              <a:rPr lang="en-GB" sz="3600" dirty="0" smtClean="0">
                <a:solidFill>
                  <a:schemeClr val="bg1"/>
                </a:solidFill>
              </a:rPr>
              <a:t>       except </a:t>
            </a:r>
            <a:r>
              <a:rPr lang="en-GB" sz="3600" dirty="0">
                <a:solidFill>
                  <a:schemeClr val="bg1"/>
                </a:solidFill>
              </a:rPr>
              <a:t>what has been forgotten</a:t>
            </a:r>
            <a:r>
              <a:rPr lang="en-GB" sz="3600" dirty="0" smtClean="0">
                <a:solidFill>
                  <a:schemeClr val="bg1"/>
                </a:solidFill>
              </a:rPr>
              <a:t>.’</a:t>
            </a:r>
          </a:p>
          <a:p>
            <a:pPr algn="l"/>
            <a:endParaRPr lang="en-GB" dirty="0" smtClean="0">
              <a:solidFill>
                <a:schemeClr val="bg1"/>
              </a:solidFill>
            </a:endParaRPr>
          </a:p>
          <a:p>
            <a:pPr algn="l"/>
            <a:r>
              <a:rPr lang="en-GB" dirty="0" smtClean="0">
                <a:solidFill>
                  <a:schemeClr val="bg1"/>
                </a:solidFill>
              </a:rPr>
              <a:t>                                                 Marie Antoinette</a:t>
            </a:r>
            <a:endParaRPr lang="en-GB" dirty="0">
              <a:solidFill>
                <a:schemeClr val="bg1"/>
              </a:solidFill>
            </a:endParaRP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A little bit of h</a:t>
            </a:r>
            <a:r>
              <a:rPr lang="en-GB" sz="5400" dirty="0" smtClean="0"/>
              <a:t>istory repeating …</a:t>
            </a:r>
            <a:endParaRPr lang="en-GB" sz="5400" dirty="0"/>
          </a:p>
        </p:txBody>
      </p:sp>
      <p:sp>
        <p:nvSpPr>
          <p:cNvPr id="3" name="Content Placeholder 2"/>
          <p:cNvSpPr>
            <a:spLocks noGrp="1"/>
          </p:cNvSpPr>
          <p:nvPr>
            <p:ph idx="1"/>
          </p:nvPr>
        </p:nvSpPr>
        <p:spPr/>
        <p:txBody>
          <a:bodyPr/>
          <a:lstStyle/>
          <a:p>
            <a:pPr marL="0" indent="0">
              <a:buNone/>
            </a:pPr>
            <a:r>
              <a:rPr lang="en-GB" dirty="0" smtClean="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smtClean="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Our dilemma</a:t>
            </a:r>
            <a:endParaRPr lang="en-GB" sz="5400" dirty="0"/>
          </a:p>
        </p:txBody>
      </p:sp>
      <p:sp>
        <p:nvSpPr>
          <p:cNvPr id="3" name="Content Placeholder 2"/>
          <p:cNvSpPr>
            <a:spLocks noGrp="1"/>
          </p:cNvSpPr>
          <p:nvPr>
            <p:ph idx="1"/>
          </p:nvPr>
        </p:nvSpPr>
        <p:spPr/>
        <p:txBody>
          <a:bodyPr/>
          <a:lstStyle/>
          <a:p>
            <a:pPr marL="0" indent="0">
              <a:buNone/>
            </a:pPr>
            <a:r>
              <a:rPr lang="en-GB" dirty="0" smtClean="0"/>
              <a:t>The issue with concurrent systems, and multiple threads of execution often centres around one key area.</a:t>
            </a:r>
          </a:p>
          <a:p>
            <a:pPr marL="0" indent="0">
              <a:buNone/>
            </a:pPr>
            <a:endParaRPr lang="en-GB" dirty="0"/>
          </a:p>
          <a:p>
            <a:pPr marL="0" indent="0" algn="ctr">
              <a:buNone/>
            </a:pPr>
            <a:r>
              <a:rPr lang="en-GB" sz="4800" dirty="0" smtClean="0"/>
              <a:t>SHARED STATE</a:t>
            </a:r>
          </a:p>
          <a:p>
            <a:pPr marL="0" indent="0" algn="ctr">
              <a:buNone/>
            </a:pPr>
            <a:endParaRPr lang="en-GB" dirty="0"/>
          </a:p>
          <a:p>
            <a:pPr marL="0" indent="0">
              <a:buNone/>
            </a:pPr>
            <a:r>
              <a:rPr lang="en-GB" dirty="0" smtClean="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a:bodyPr>
          <a:lstStyle/>
          <a:p>
            <a:r>
              <a:rPr lang="en-GB" dirty="0"/>
              <a:t>Computations in the actor model are partial order of </a:t>
            </a:r>
            <a:r>
              <a:rPr lang="en-GB" dirty="0" smtClean="0"/>
              <a:t>events</a:t>
            </a:r>
          </a:p>
          <a:p>
            <a:pPr lvl="1"/>
            <a:r>
              <a:rPr lang="en-GB" dirty="0" smtClean="0"/>
              <a:t>no </a:t>
            </a:r>
            <a:r>
              <a:rPr lang="en-GB" dirty="0"/>
              <a:t>longer a </a:t>
            </a:r>
            <a:r>
              <a:rPr lang="en-GB" dirty="0" smtClean="0"/>
              <a:t>sequence </a:t>
            </a:r>
            <a:r>
              <a:rPr lang="en-GB" dirty="0"/>
              <a:t>of </a:t>
            </a:r>
            <a:r>
              <a:rPr lang="en-GB" dirty="0" smtClean="0"/>
              <a:t>states</a:t>
            </a:r>
          </a:p>
          <a:p>
            <a:pPr lvl="1"/>
            <a:r>
              <a:rPr lang="en-GB" dirty="0" smtClean="0"/>
              <a:t>avoids </a:t>
            </a:r>
            <a:r>
              <a:rPr lang="en-GB" dirty="0"/>
              <a:t>sequential incremental changes to the global state of a </a:t>
            </a:r>
            <a:r>
              <a:rPr lang="en-GB" dirty="0" smtClean="0"/>
              <a:t>system</a:t>
            </a:r>
          </a:p>
          <a:p>
            <a:pPr lvl="1"/>
            <a:r>
              <a:rPr lang="en-GB" dirty="0"/>
              <a:t>w</a:t>
            </a:r>
            <a:r>
              <a:rPr lang="en-GB" dirty="0" smtClean="0"/>
              <a:t>ith no global </a:t>
            </a:r>
            <a:r>
              <a:rPr lang="en-GB" dirty="0"/>
              <a:t>state being shared, the number cases in proofs is considerably reduced</a:t>
            </a:r>
          </a:p>
          <a:p>
            <a:r>
              <a:rPr lang="en-US" altLang="zh-CN" dirty="0"/>
              <a:t>Analyzing a state model </a:t>
            </a:r>
            <a:r>
              <a:rPr lang="en-US" altLang="zh-CN" dirty="0" smtClean="0"/>
              <a:t>is difficult</a:t>
            </a:r>
            <a:endParaRPr lang="en-US" altLang="zh-CN" dirty="0"/>
          </a:p>
          <a:p>
            <a:pPr lvl="1"/>
            <a:r>
              <a:rPr lang="en-US" altLang="zh-CN" dirty="0"/>
              <a:t>Combination of state models leads to state space </a:t>
            </a:r>
            <a:r>
              <a:rPr lang="en-US" altLang="zh-CN" dirty="0" smtClean="0"/>
              <a:t>explosion*</a:t>
            </a:r>
          </a:p>
          <a:p>
            <a:pPr lvl="1"/>
            <a:endParaRPr lang="en-US" altLang="zh-CN" dirty="0"/>
          </a:p>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Example – State Space Explosion</a:t>
            </a:r>
            <a:endParaRPr lang="en-GB" sz="5400" dirty="0"/>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smtClean="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smtClean="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smtClean="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smtClean="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smtClean="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smtClean="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smtClean="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4</a:t>
            </a:r>
            <a:endParaRPr lang="en-GB" dirty="0"/>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6</a:t>
            </a:r>
            <a:endParaRPr lang="en-GB" dirty="0"/>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smtClean="0">
                <a:solidFill>
                  <a:schemeClr val="bg1"/>
                </a:solidFill>
              </a:rPr>
              <a:t>Boil</a:t>
            </a:r>
          </a:p>
          <a:p>
            <a:pPr algn="ctr"/>
            <a:r>
              <a:rPr lang="en-GB" sz="1600" dirty="0" smtClean="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smtClean="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smtClean="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smtClean="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smtClean="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Avoid </a:t>
            </a:r>
            <a:r>
              <a:rPr lang="en-GB" dirty="0"/>
              <a:t>shared memory / shared </a:t>
            </a:r>
            <a:r>
              <a:rPr lang="en-GB" dirty="0" smtClean="0"/>
              <a:t>state</a:t>
            </a:r>
          </a:p>
          <a:p>
            <a:pPr lvl="1"/>
            <a:r>
              <a:rPr lang="en-GB" dirty="0"/>
              <a:t>b</a:t>
            </a:r>
            <a:r>
              <a:rPr lang="en-GB" dirty="0" smtClean="0"/>
              <a:t>ind </a:t>
            </a:r>
            <a:r>
              <a:rPr lang="en-GB" dirty="0"/>
              <a:t>control and data into messages, or </a:t>
            </a:r>
            <a:r>
              <a:rPr lang="en-GB" dirty="0" smtClean="0"/>
              <a:t>tokens</a:t>
            </a:r>
          </a:p>
          <a:p>
            <a:pPr lvl="1"/>
            <a:r>
              <a:rPr lang="en-GB" dirty="0"/>
              <a:t>p</a:t>
            </a:r>
            <a:r>
              <a:rPr lang="en-GB" dirty="0" smtClean="0"/>
              <a:t>rocess </a:t>
            </a:r>
            <a:r>
              <a:rPr lang="en-GB" dirty="0"/>
              <a:t>inputs, provide </a:t>
            </a:r>
            <a:r>
              <a:rPr lang="en-GB" dirty="0" smtClean="0"/>
              <a:t>outputs</a:t>
            </a:r>
          </a:p>
          <a:p>
            <a:pPr lvl="1"/>
            <a:r>
              <a:rPr lang="en-GB" dirty="0"/>
              <a:t>s</a:t>
            </a:r>
            <a:r>
              <a:rPr lang="en-GB" dirty="0" smtClean="0"/>
              <a:t>ay </a:t>
            </a:r>
            <a:r>
              <a:rPr lang="en-GB" dirty="0"/>
              <a:t>no to lock statements or </a:t>
            </a:r>
            <a:r>
              <a:rPr lang="en-GB" dirty="0" smtClean="0"/>
              <a:t>thread state</a:t>
            </a:r>
          </a:p>
          <a:p>
            <a:pPr lvl="1"/>
            <a:r>
              <a:rPr lang="en-GB" dirty="0" smtClean="0"/>
              <a:t>Information in </a:t>
            </a:r>
            <a:r>
              <a:rPr lang="en-GB" dirty="0"/>
              <a:t>an actor computation is intended to be transmitted by, and only by, </a:t>
            </a:r>
            <a:r>
              <a:rPr lang="en-GB" dirty="0" smtClean="0"/>
              <a:t>messages</a:t>
            </a:r>
            <a:endParaRPr lang="en-GB" dirty="0"/>
          </a:p>
          <a:p>
            <a:r>
              <a:rPr lang="en-GB" dirty="0" smtClean="0"/>
              <a:t>No </a:t>
            </a:r>
            <a:r>
              <a:rPr lang="en-GB" dirty="0"/>
              <a:t>concept of </a:t>
            </a:r>
            <a:r>
              <a:rPr lang="en-GB" dirty="0" smtClean="0"/>
              <a:t>broadcasting </a:t>
            </a:r>
            <a:r>
              <a:rPr lang="en-GB" dirty="0"/>
              <a:t>a </a:t>
            </a:r>
            <a:r>
              <a:rPr lang="en-GB" dirty="0" smtClean="0"/>
              <a:t>message</a:t>
            </a:r>
          </a:p>
          <a:p>
            <a:pPr lvl="1"/>
            <a:r>
              <a:rPr lang="en-GB" dirty="0" smtClean="0"/>
              <a:t>With no </a:t>
            </a:r>
            <a:r>
              <a:rPr lang="en-GB" dirty="0"/>
              <a:t>global state, </a:t>
            </a:r>
            <a:r>
              <a:rPr lang="en-GB" dirty="0" smtClean="0"/>
              <a:t>we cannot have a well-defined </a:t>
            </a:r>
            <a:r>
              <a:rPr lang="en-GB" dirty="0"/>
              <a:t>concept of "every actor</a:t>
            </a:r>
            <a:r>
              <a:rPr lang="en-GB" dirty="0" smtClean="0"/>
              <a:t>"</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7573</TotalTime>
  <Words>2220</Words>
  <Application>Microsoft Office PowerPoint</Application>
  <PresentationFormat>Widescreen</PresentationFormat>
  <Paragraphs>405</Paragraphs>
  <Slides>35</Slides>
  <Notes>35</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Everything is awesome !!!!</vt:lpstr>
      <vt:lpstr>PowerPoint Presentation</vt:lpstr>
      <vt:lpstr>PowerPoint Presentation</vt:lpstr>
      <vt:lpstr>PowerPoint Presentation</vt:lpstr>
      <vt:lpstr>PowerPoint Presentation</vt:lpstr>
      <vt:lpstr>ActionBlock&lt;T&gt;</vt:lpstr>
      <vt:lpstr>ActionBlock&lt;T&gt;</vt:lpstr>
      <vt:lpstr>TransformBlock&lt;TInput, Toutput&gt;</vt:lpstr>
      <vt:lpstr>TransformBlock&lt;T&gt;</vt:lpstr>
      <vt:lpstr>PowerPoint Presentation</vt:lpstr>
      <vt:lpstr>BufferBlock&lt;T&gt;</vt:lpstr>
      <vt:lpstr>BufferBlock&lt;T&gt;</vt:lpstr>
      <vt:lpstr>PowerPoint Presentation</vt:lpstr>
      <vt:lpstr>Filtering on TransformManyBlock&lt;T&gt;</vt:lpstr>
      <vt:lpstr>Filtering on TransformBlock&lt;T&gt;</vt:lpstr>
      <vt:lpstr>PowerPoint Presentation</vt:lpstr>
      <vt:lpstr>Other blocks</vt:lpstr>
      <vt:lpstr>Conditional linking</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329</cp:revision>
  <dcterms:created xsi:type="dcterms:W3CDTF">2012-05-28T10:49:18Z</dcterms:created>
  <dcterms:modified xsi:type="dcterms:W3CDTF">2014-06-02T22:11:27Z</dcterms:modified>
</cp:coreProperties>
</file>

<file path=docProps/thumbnail.jpeg>
</file>